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4" r:id="rId10"/>
    <p:sldId id="267" r:id="rId11"/>
    <p:sldId id="268" r:id="rId12"/>
    <p:sldId id="269" r:id="rId13"/>
    <p:sldId id="271" r:id="rId14"/>
    <p:sldId id="265" r:id="rId15"/>
  </p:sldIdLst>
  <p:sldSz cx="18288000" cy="10287000"/>
  <p:notesSz cx="6858000" cy="9144000"/>
  <p:embeddedFontLst>
    <p:embeddedFont>
      <p:font typeface="Crimson Pro" panose="020B0604020202020204" charset="0"/>
      <p:regular r:id="rId16"/>
    </p:embeddedFont>
    <p:embeddedFont>
      <p:font typeface="Sugo Classic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52520" y="5878830"/>
            <a:ext cx="18640520" cy="6758940"/>
          </a:xfrm>
          <a:custGeom>
            <a:avLst/>
            <a:gdLst/>
            <a:ahLst/>
            <a:cxnLst/>
            <a:rect l="l" t="t" r="r" b="b"/>
            <a:pathLst>
              <a:path w="18640520" h="6758940">
                <a:moveTo>
                  <a:pt x="0" y="0"/>
                </a:moveTo>
                <a:lnTo>
                  <a:pt x="18640520" y="0"/>
                </a:lnTo>
                <a:lnTo>
                  <a:pt x="18640520" y="6758940"/>
                </a:lnTo>
                <a:lnTo>
                  <a:pt x="0" y="675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3" b="-96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33600" y="144618"/>
            <a:ext cx="14228491" cy="2285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</a:pPr>
            <a:r>
              <a:rPr lang="en-US" sz="5400" dirty="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University Management Ontology: A Semantic Web Ontology for University Administration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50691" y="3102864"/>
            <a:ext cx="15403909" cy="586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4800" dirty="0">
                <a:latin typeface="Sugo Classic" panose="020B0604020202020204" charset="0"/>
              </a:rPr>
              <a:t>COURSE: Knowledge Engineering</a:t>
            </a:r>
          </a:p>
          <a:p>
            <a:pPr algn="ctr">
              <a:lnSpc>
                <a:spcPts val="6678"/>
              </a:lnSpc>
            </a:pPr>
            <a:r>
              <a:rPr lang="en-US" sz="4800" dirty="0">
                <a:latin typeface="Sugo Classic" panose="020B0604020202020204" charset="0"/>
              </a:rPr>
              <a:t>Submitted By</a:t>
            </a:r>
          </a:p>
          <a:p>
            <a:pPr algn="ctr">
              <a:spcBef>
                <a:spcPts val="600"/>
              </a:spcBef>
            </a:pPr>
            <a:r>
              <a:rPr lang="en-US" sz="4800" dirty="0">
                <a:latin typeface="Sugo Classic" panose="020B0604020202020204" charset="0"/>
              </a:rPr>
              <a:t>NAME:  TANJID MASUM EMU</a:t>
            </a:r>
          </a:p>
          <a:p>
            <a:pPr>
              <a:spcBef>
                <a:spcPts val="600"/>
              </a:spcBef>
            </a:pPr>
            <a:r>
              <a:rPr lang="en-US" sz="4800" dirty="0">
                <a:latin typeface="Sugo Classic" panose="020B0604020202020204" charset="0"/>
              </a:rPr>
              <a:t>					   STUDENT ID: 20050945</a:t>
            </a:r>
          </a:p>
          <a:p>
            <a:pPr>
              <a:lnSpc>
                <a:spcPts val="6678"/>
              </a:lnSpc>
            </a:pPr>
            <a:endParaRPr lang="en-US" sz="4800" dirty="0">
              <a:solidFill>
                <a:srgbClr val="000000"/>
              </a:solidFill>
              <a:latin typeface="Sugo Classic" panose="020B0604020202020204" charset="0"/>
              <a:ea typeface="Sugo Classic"/>
              <a:cs typeface="Sugo Classic"/>
              <a:sym typeface="Sugo Classic"/>
            </a:endParaRPr>
          </a:p>
          <a:p>
            <a:pPr>
              <a:lnSpc>
                <a:spcPts val="6678"/>
              </a:lnSpc>
            </a:pPr>
            <a:endParaRPr lang="en-US" sz="4800" dirty="0">
              <a:solidFill>
                <a:srgbClr val="000000"/>
              </a:solidFill>
              <a:latin typeface="Sugo Classic" panose="020B0604020202020204" charset="0"/>
              <a:ea typeface="Sugo Classic"/>
              <a:cs typeface="Sugo Classic"/>
              <a:sym typeface="Sugo Classic"/>
            </a:endParaRPr>
          </a:p>
          <a:p>
            <a:pPr>
              <a:lnSpc>
                <a:spcPts val="6678"/>
              </a:lnSpc>
            </a:pPr>
            <a:endParaRPr lang="en-US" sz="4770" dirty="0">
              <a:solidFill>
                <a:srgbClr val="000000"/>
              </a:solidFill>
              <a:latin typeface="Sugo Classic" panose="020B0604020202020204" charset="0"/>
              <a:ea typeface="Sugo Classic"/>
              <a:cs typeface="Sugo Classic"/>
              <a:sym typeface="Sugo Class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4EDF5-1FBA-D9CD-9A1C-083C16C5B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AAECAC5-3286-62DE-9048-95D5265296B3}"/>
              </a:ext>
            </a:extLst>
          </p:cNvPr>
          <p:cNvSpPr/>
          <p:nvPr/>
        </p:nvSpPr>
        <p:spPr>
          <a:xfrm>
            <a:off x="0" y="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1BEBFD0-1917-B0D1-4D67-AB0AB60A3D57}"/>
              </a:ext>
            </a:extLst>
          </p:cNvPr>
          <p:cNvSpPr txBox="1"/>
          <p:nvPr/>
        </p:nvSpPr>
        <p:spPr>
          <a:xfrm>
            <a:off x="2501906" y="730960"/>
            <a:ext cx="13049309" cy="1744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9600" dirty="0">
                <a:latin typeface="Sugo Classic" panose="020B0604020202020204" charset="0"/>
              </a:rPr>
              <a:t>EVALUATION</a:t>
            </a:r>
            <a:endParaRPr lang="en-US" sz="10426" dirty="0">
              <a:solidFill>
                <a:srgbClr val="141619"/>
              </a:solidFill>
              <a:latin typeface="Sugo Classic" panose="020B0604020202020204" charset="0"/>
              <a:ea typeface="Sugo Classic"/>
              <a:cs typeface="Sugo Classic"/>
              <a:sym typeface="Sugo Classic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0145515-83A3-8688-B57D-8F32394626CE}"/>
              </a:ext>
            </a:extLst>
          </p:cNvPr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CA7C59F-B4B8-4C86-0AC7-404F85815BD0}"/>
              </a:ext>
            </a:extLst>
          </p:cNvPr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C0B3B-7DDE-8E12-EB07-1D55DBCE16AB}"/>
              </a:ext>
            </a:extLst>
          </p:cNvPr>
          <p:cNvSpPr txBox="1"/>
          <p:nvPr/>
        </p:nvSpPr>
        <p:spPr>
          <a:xfrm>
            <a:off x="2209800" y="3390900"/>
            <a:ext cx="14478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this project, SPARQL queries were used to evaluate the correctness and completeness of the ontology. Because: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Queries ensured proper use of object/data properties and class association.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Queries tested relationships and attributes among individuals and classes.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Inferred knowledge through reasoning confirmed the ontology's semantic consistency.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3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376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8993E-F712-4EA6-CCA8-5DFCD512B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D3C1248-7745-79C4-10DE-B182A8D58677}"/>
              </a:ext>
            </a:extLst>
          </p:cNvPr>
          <p:cNvSpPr/>
          <p:nvPr/>
        </p:nvSpPr>
        <p:spPr>
          <a:xfrm>
            <a:off x="0" y="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6F52148-719D-1EF0-D7CB-E92494092A1F}"/>
              </a:ext>
            </a:extLst>
          </p:cNvPr>
          <p:cNvSpPr txBox="1"/>
          <p:nvPr/>
        </p:nvSpPr>
        <p:spPr>
          <a:xfrm>
            <a:off x="2514600" y="291819"/>
            <a:ext cx="13049309" cy="1744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kumimoji="0" lang="en-US" altLang="en-US" sz="9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ugo Classic" panose="020B0604020202020204" charset="0"/>
              </a:rPr>
              <a:t>QUERIES</a:t>
            </a:r>
            <a:endParaRPr lang="en-US" sz="10426" dirty="0">
              <a:solidFill>
                <a:srgbClr val="141619"/>
              </a:solidFill>
              <a:latin typeface="Sugo Classic" panose="020B0604020202020204" charset="0"/>
              <a:ea typeface="Sugo Classic"/>
              <a:cs typeface="Sugo Classic"/>
              <a:sym typeface="Sugo Classic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48E4A27-0479-97B6-4D7A-A1B8320A9249}"/>
              </a:ext>
            </a:extLst>
          </p:cNvPr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AF6A1CF-3B2E-062D-A2A4-2B529B565BE8}"/>
              </a:ext>
            </a:extLst>
          </p:cNvPr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97054A-781C-8E92-BE26-081AA249F56E}"/>
              </a:ext>
            </a:extLst>
          </p:cNvPr>
          <p:cNvSpPr txBox="1"/>
          <p:nvPr/>
        </p:nvSpPr>
        <p:spPr>
          <a:xfrm>
            <a:off x="1600200" y="1976612"/>
            <a:ext cx="1074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Queries 1: Find which Faculty member Assign Examination with Date and Time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02603B-FAD8-625B-178E-ACD2974EA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479522"/>
            <a:ext cx="15240000" cy="561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D0D47-A429-9BB1-C87C-CB5E7AC8B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9F15B8-0377-6712-E056-98FE4633F61A}"/>
              </a:ext>
            </a:extLst>
          </p:cNvPr>
          <p:cNvSpPr/>
          <p:nvPr/>
        </p:nvSpPr>
        <p:spPr>
          <a:xfrm>
            <a:off x="0" y="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9CB3665-35A3-E9C0-3A7A-6451681ACA31}"/>
              </a:ext>
            </a:extLst>
          </p:cNvPr>
          <p:cNvSpPr txBox="1"/>
          <p:nvPr/>
        </p:nvSpPr>
        <p:spPr>
          <a:xfrm>
            <a:off x="2514600" y="291819"/>
            <a:ext cx="13049309" cy="1744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kumimoji="0" lang="en-US" altLang="en-US" sz="9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ugo Classic" panose="020B0604020202020204" charset="0"/>
              </a:rPr>
              <a:t>QUERIES</a:t>
            </a:r>
            <a:endParaRPr lang="en-US" sz="10426" dirty="0">
              <a:solidFill>
                <a:srgbClr val="141619"/>
              </a:solidFill>
              <a:latin typeface="Sugo Classic" panose="020B0604020202020204" charset="0"/>
              <a:ea typeface="Sugo Classic"/>
              <a:cs typeface="Sugo Classic"/>
              <a:sym typeface="Sugo Classic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FD464F6-1D36-A0D6-1B1B-B3416476F4A8}"/>
              </a:ext>
            </a:extLst>
          </p:cNvPr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B54BFDD-DFDD-53D3-7F75-A78BDC9B3DD1}"/>
              </a:ext>
            </a:extLst>
          </p:cNvPr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0D938-CF50-67CE-A0FF-6D601E7E67EB}"/>
              </a:ext>
            </a:extLst>
          </p:cNvPr>
          <p:cNvSpPr txBox="1"/>
          <p:nvPr/>
        </p:nvSpPr>
        <p:spPr>
          <a:xfrm>
            <a:off x="1600200" y="1976612"/>
            <a:ext cx="1074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Queries 2: Find All Students Enrolled in a Specific Course.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0677E-A97D-74DF-6395-967D1009A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3053830"/>
            <a:ext cx="14935200" cy="658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55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75B8F-43A1-034F-DA0D-0EA838CC4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B2F5F2-8E8F-D147-B98F-5DA06BAAD344}"/>
              </a:ext>
            </a:extLst>
          </p:cNvPr>
          <p:cNvSpPr/>
          <p:nvPr/>
        </p:nvSpPr>
        <p:spPr>
          <a:xfrm>
            <a:off x="0" y="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AC2D30A-5031-82A7-D6F9-04F61EFF91C1}"/>
              </a:ext>
            </a:extLst>
          </p:cNvPr>
          <p:cNvSpPr txBox="1"/>
          <p:nvPr/>
        </p:nvSpPr>
        <p:spPr>
          <a:xfrm>
            <a:off x="2514600" y="291819"/>
            <a:ext cx="13049309" cy="1744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9600" dirty="0">
                <a:latin typeface="Sugo Classic" panose="020B0604020202020204" charset="0"/>
                <a:ea typeface="Sugo Classic"/>
                <a:cs typeface="Sugo Classic"/>
                <a:sym typeface="Sugo Classic"/>
              </a:rPr>
              <a:t>CONCLUSION</a:t>
            </a:r>
            <a:endParaRPr lang="en-US" sz="10426" dirty="0">
              <a:solidFill>
                <a:srgbClr val="141619"/>
              </a:solidFill>
              <a:latin typeface="Sugo Classic" panose="020B0604020202020204" charset="0"/>
              <a:ea typeface="Sugo Classic"/>
              <a:cs typeface="Sugo Classic"/>
              <a:sym typeface="Sugo Classic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F1A7965-25FA-2864-4AE1-B54229F261DE}"/>
              </a:ext>
            </a:extLst>
          </p:cNvPr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3EE4D6E-54F8-44A6-E922-7FB0CFED9217}"/>
              </a:ext>
            </a:extLst>
          </p:cNvPr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8C218-3F47-52FC-632E-71D6EADD1770}"/>
              </a:ext>
            </a:extLst>
          </p:cNvPr>
          <p:cNvSpPr txBox="1"/>
          <p:nvPr/>
        </p:nvSpPr>
        <p:spPr>
          <a:xfrm>
            <a:off x="1975696" y="2534954"/>
            <a:ext cx="14859000" cy="7387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ontology-based model successfully represents core components of a university system using Protégé.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Classes, relationships, and individuals were structured for semantic clarity and machine interpretability.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 and data properties allowed for rich interconnections and detailed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SPARQL queries and DL reasoning validated the ontology’s structure and usability.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This project demonstrates how ontologies can enhance data integration, consistency, and intelligent querying in academic environments.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11F5876-886B-943E-624D-451CA242B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23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10927" y="1445946"/>
            <a:ext cx="13266145" cy="369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97"/>
              </a:lnSpc>
            </a:pPr>
            <a:r>
              <a:rPr lang="en-US" sz="20927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Thank You </a:t>
            </a:r>
          </a:p>
        </p:txBody>
      </p:sp>
      <p:sp>
        <p:nvSpPr>
          <p:cNvPr id="4" name="Freeform 4"/>
          <p:cNvSpPr/>
          <p:nvPr/>
        </p:nvSpPr>
        <p:spPr>
          <a:xfrm>
            <a:off x="-352520" y="5878830"/>
            <a:ext cx="18640520" cy="6758940"/>
          </a:xfrm>
          <a:custGeom>
            <a:avLst/>
            <a:gdLst/>
            <a:ahLst/>
            <a:cxnLst/>
            <a:rect l="l" t="t" r="r" b="b"/>
            <a:pathLst>
              <a:path w="18640520" h="6758940">
                <a:moveTo>
                  <a:pt x="0" y="0"/>
                </a:moveTo>
                <a:lnTo>
                  <a:pt x="18640520" y="0"/>
                </a:lnTo>
                <a:lnTo>
                  <a:pt x="18640520" y="6758940"/>
                </a:lnTo>
                <a:lnTo>
                  <a:pt x="0" y="675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3" b="-96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84616" y="-490898"/>
            <a:ext cx="3335307" cy="8085592"/>
          </a:xfrm>
          <a:custGeom>
            <a:avLst/>
            <a:gdLst/>
            <a:ahLst/>
            <a:cxnLst/>
            <a:rect l="l" t="t" r="r" b="b"/>
            <a:pathLst>
              <a:path w="3335307" h="8085592">
                <a:moveTo>
                  <a:pt x="0" y="0"/>
                </a:moveTo>
                <a:lnTo>
                  <a:pt x="3335307" y="0"/>
                </a:lnTo>
                <a:lnTo>
                  <a:pt x="3335307" y="8085592"/>
                </a:lnTo>
                <a:lnTo>
                  <a:pt x="0" y="80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12824" y="4832136"/>
            <a:ext cx="3653151" cy="6381050"/>
          </a:xfrm>
          <a:custGeom>
            <a:avLst/>
            <a:gdLst/>
            <a:ahLst/>
            <a:cxnLst/>
            <a:rect l="l" t="t" r="r" b="b"/>
            <a:pathLst>
              <a:path w="3653151" h="6381050">
                <a:moveTo>
                  <a:pt x="0" y="0"/>
                </a:moveTo>
                <a:lnTo>
                  <a:pt x="3653151" y="0"/>
                </a:lnTo>
                <a:lnTo>
                  <a:pt x="3653151" y="6381050"/>
                </a:lnTo>
                <a:lnTo>
                  <a:pt x="0" y="638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37880" y="8252132"/>
            <a:ext cx="3622518" cy="3513843"/>
          </a:xfrm>
          <a:custGeom>
            <a:avLst/>
            <a:gdLst/>
            <a:ahLst/>
            <a:cxnLst/>
            <a:rect l="l" t="t" r="r" b="b"/>
            <a:pathLst>
              <a:path w="3622518" h="3513843">
                <a:moveTo>
                  <a:pt x="0" y="0"/>
                </a:moveTo>
                <a:lnTo>
                  <a:pt x="3622518" y="0"/>
                </a:lnTo>
                <a:lnTo>
                  <a:pt x="3622518" y="3513843"/>
                </a:lnTo>
                <a:lnTo>
                  <a:pt x="0" y="351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62648" y="3725980"/>
            <a:ext cx="10962704" cy="47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1"/>
              </a:lnSpc>
            </a:pPr>
            <a:endParaRPr lang="en-US" sz="29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365142" y="1055277"/>
            <a:ext cx="13049309" cy="1744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dirty="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7E4E3-7F3E-40D9-7107-71939D1989CE}"/>
              </a:ext>
            </a:extLst>
          </p:cNvPr>
          <p:cNvSpPr txBox="1"/>
          <p:nvPr/>
        </p:nvSpPr>
        <p:spPr>
          <a:xfrm>
            <a:off x="1879396" y="3009900"/>
            <a:ext cx="14020800" cy="5809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Many university systems struggle with disorganized and inconsistent data.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Ontologies help organize academic information in a logical, connected structure.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uses Protégé to model key components like students, faculty, courses, and examinations.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aim is to improve system compatibility, enable reasoning, and support advanced queries.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38062" y="677989"/>
            <a:ext cx="13049309" cy="1744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dirty="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OVERVIEW</a:t>
            </a:r>
          </a:p>
        </p:txBody>
      </p:sp>
      <p:sp>
        <p:nvSpPr>
          <p:cNvPr id="8" name="Freeform 8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E35BEB1-B818-E396-3FC1-445817BC8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9B31A3-AB21-26E4-5162-A03BEF4D1BF2}"/>
              </a:ext>
            </a:extLst>
          </p:cNvPr>
          <p:cNvSpPr txBox="1"/>
          <p:nvPr/>
        </p:nvSpPr>
        <p:spPr>
          <a:xfrm>
            <a:off x="2142755" y="1935420"/>
            <a:ext cx="14002490" cy="887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Introduces a semantic model for managing university data using OWL ontology.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Developed using the Protégé tool to define classes, properties, and individuals.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Covers key academic entities like students, faculty, departments, courses, and events.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Demonstrates relationships and reasoning through object/data properties and queries.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Enables structured querying and intelligent insights using DL and SPARQL.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19345" y="828552"/>
            <a:ext cx="13049309" cy="1717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9600" dirty="0">
                <a:latin typeface="Sugo Classic" panose="020B0604020202020204" charset="0"/>
              </a:rPr>
              <a:t>ONTOLOGY CLASS HIERARCHY</a:t>
            </a:r>
            <a:endParaRPr lang="en-US" sz="10400" dirty="0">
              <a:solidFill>
                <a:srgbClr val="141619"/>
              </a:solidFill>
              <a:latin typeface="Sugo Classic" panose="020B0604020202020204" charset="0"/>
              <a:ea typeface="Sugo Classic"/>
              <a:cs typeface="Sugo Classic"/>
              <a:sym typeface="Sugo Classic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20974" y="2840786"/>
            <a:ext cx="15681226" cy="614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21811" lvl="1" indent="-410906" algn="l">
              <a:lnSpc>
                <a:spcPts val="5329"/>
              </a:lnSpc>
              <a:buFont typeface="Arial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Five top-level classes define the core domains of the university system:</a:t>
            </a:r>
            <a:endParaRPr lang="en-US" sz="3600" dirty="0">
              <a:solidFill>
                <a:srgbClr val="141619"/>
              </a:solidFill>
              <a:latin typeface="Arial" panose="020B0604020202020204" pitchFamily="34" charset="0"/>
              <a:ea typeface="Crimson Pro"/>
              <a:cs typeface="Arial" panose="020B0604020202020204" pitchFamily="34" charset="0"/>
              <a:sym typeface="Crimson Pr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931340" y="3760729"/>
            <a:ext cx="12425317" cy="2522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en-US" sz="3200" b="1" dirty="0" err="1"/>
              <a:t>AcademicEntities</a:t>
            </a:r>
            <a:endParaRPr lang="en-US" sz="3200" b="1" dirty="0"/>
          </a:p>
          <a:p>
            <a:pPr algn="l">
              <a:lnSpc>
                <a:spcPts val="4031"/>
              </a:lnSpc>
            </a:pPr>
            <a:r>
              <a:rPr lang="en-US" sz="3200" b="1" dirty="0"/>
              <a:t>Events</a:t>
            </a:r>
            <a:r>
              <a:rPr lang="en-US" sz="3200" dirty="0"/>
              <a:t> </a:t>
            </a:r>
            <a:endParaRPr lang="en-US" sz="3200" b="1" dirty="0"/>
          </a:p>
          <a:p>
            <a:pPr algn="l">
              <a:lnSpc>
                <a:spcPts val="4031"/>
              </a:lnSpc>
            </a:pPr>
            <a:r>
              <a:rPr lang="en-US" sz="3200" b="1" dirty="0"/>
              <a:t>Infrastructure</a:t>
            </a:r>
            <a:r>
              <a:rPr lang="en-US" sz="3200" dirty="0"/>
              <a:t> </a:t>
            </a:r>
            <a:br>
              <a:rPr lang="en-US" sz="3200" b="1" dirty="0"/>
            </a:br>
            <a:r>
              <a:rPr lang="en-US" sz="3200" b="1" dirty="0"/>
              <a:t>People</a:t>
            </a:r>
            <a:r>
              <a:rPr lang="en-US" sz="3200" dirty="0"/>
              <a:t> </a:t>
            </a:r>
            <a:endParaRPr lang="en-US" sz="3200" b="1" dirty="0"/>
          </a:p>
          <a:p>
            <a:pPr algn="l">
              <a:lnSpc>
                <a:spcPts val="4031"/>
              </a:lnSpc>
            </a:pPr>
            <a:r>
              <a:rPr lang="en-US" sz="3200" b="1" dirty="0"/>
              <a:t>University</a:t>
            </a:r>
            <a:r>
              <a:rPr lang="en-US" sz="3200" dirty="0"/>
              <a:t> </a:t>
            </a:r>
            <a:endParaRPr lang="en-US" sz="29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834916" y="6792859"/>
            <a:ext cx="12425317" cy="470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endParaRPr lang="en-US" sz="2900" dirty="0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9C1EF1-47E1-C0E8-7AAB-E28A1122C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087" y="3724732"/>
            <a:ext cx="8366713" cy="53654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95401" y="684333"/>
            <a:ext cx="14937566" cy="1699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8800" dirty="0">
                <a:latin typeface="Sugo Classic" panose="020B0604020202020204" charset="0"/>
              </a:rPr>
              <a:t>SUBCLASSES IN ONTOLOGY HIERARCHY</a:t>
            </a:r>
            <a:endParaRPr lang="en-US" sz="9600" dirty="0">
              <a:solidFill>
                <a:srgbClr val="141619"/>
              </a:solidFill>
              <a:latin typeface="Sugo Classic" panose="020B0604020202020204" charset="0"/>
              <a:ea typeface="Sugo Classic"/>
              <a:cs typeface="Sugo Classic"/>
              <a:sym typeface="Sugo Class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619345" y="2885340"/>
            <a:ext cx="12563626" cy="1003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ontology uses a hierarchical structure with top-level classes, and every class has some sub-classes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ea typeface="Crimson Pro"/>
              <a:cs typeface="Arial" panose="020B0604020202020204" pitchFamily="34" charset="0"/>
              <a:sym typeface="Crimson Pro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BC3F73-5E2F-B36D-E0B6-3BA39A000989}"/>
              </a:ext>
            </a:extLst>
          </p:cNvPr>
          <p:cNvSpPr txBox="1"/>
          <p:nvPr/>
        </p:nvSpPr>
        <p:spPr>
          <a:xfrm>
            <a:off x="2440766" y="3774257"/>
            <a:ext cx="13792200" cy="704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AcademicEntities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Course, Examination, Program, Research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AcademicEvent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CulturalEvent, Seminar, Workshop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Infrastructure: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Classroom, Laboratory, Library,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SportsFacilities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People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Faculty, Staff, Student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Administration, Campus, Department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269540" y="115594"/>
            <a:ext cx="14565156" cy="1717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597"/>
              </a:lnSpc>
            </a:pPr>
            <a:r>
              <a:rPr lang="en-US" sz="9600" dirty="0">
                <a:latin typeface="Sugo Classic" panose="020B0604020202020204" charset="0"/>
              </a:rPr>
              <a:t>OBJECT PROPERTIES AND RELATION</a:t>
            </a:r>
            <a:endParaRPr lang="en-US" sz="9600" dirty="0">
              <a:solidFill>
                <a:srgbClr val="141619"/>
              </a:solidFill>
              <a:latin typeface="Sugo Classic" panose="020B0604020202020204" charset="0"/>
              <a:ea typeface="Sugo Classic"/>
              <a:cs typeface="Sugo Classic"/>
              <a:sym typeface="Sugo Classic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D1E8BB-3F84-BACF-414E-BA1922FEA59D}"/>
              </a:ext>
            </a:extLst>
          </p:cNvPr>
          <p:cNvSpPr txBox="1"/>
          <p:nvPr/>
        </p:nvSpPr>
        <p:spPr>
          <a:xfrm>
            <a:off x="1052990" y="3455948"/>
            <a:ext cx="15482410" cy="739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object properties in the University Ontology: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assignsExam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Links Faculty to Examination.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belongsToUniversity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Connects Department to University.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400" b="1" dirty="0" err="1">
                <a:latin typeface="Arial" panose="020B0604020202020204" pitchFamily="34" charset="0"/>
              </a:rPr>
              <a:t>C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onductRoom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Associates Examinations and Class with specific rooms.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400" b="1" dirty="0" err="1">
                <a:latin typeface="Arial" panose="020B0604020202020204" pitchFamily="34" charset="0"/>
              </a:rPr>
              <a:t>C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onductsResearch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Links Faculty to Research.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enrolledIn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Connects Student with Course.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hasDepartment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University includes Departments.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hasInfrastructure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University linked to its facilities.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organizesEvent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University manages Events.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partOfProgram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Courses linked to a Program.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teaches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Faculty teaches Courses.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EB9FA2-9838-02E6-6E74-CAEF167B95A8}"/>
              </a:ext>
            </a:extLst>
          </p:cNvPr>
          <p:cNvSpPr txBox="1"/>
          <p:nvPr/>
        </p:nvSpPr>
        <p:spPr>
          <a:xfrm>
            <a:off x="1052990" y="1925849"/>
            <a:ext cx="14615664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 properties define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relationships between classes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within the ontology. Each property connects a subject (domain) to an object (range), enhancing semantic meaning.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7F59FC-F76E-623D-AB1E-3C0AB2560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1872" y="3208154"/>
            <a:ext cx="6447577" cy="39992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B5028-C81E-FEBE-24BB-A1DD38B3D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85B4DDE-4930-BB3A-6843-E03D054514A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028AD4A-1DCB-D251-C70D-8785358D1C6F}"/>
              </a:ext>
            </a:extLst>
          </p:cNvPr>
          <p:cNvSpPr txBox="1"/>
          <p:nvPr/>
        </p:nvSpPr>
        <p:spPr>
          <a:xfrm>
            <a:off x="1052990" y="10258"/>
            <a:ext cx="14565156" cy="1717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9600" dirty="0">
                <a:latin typeface="Sugo Classic" panose="020B0604020202020204" charset="0"/>
              </a:rPr>
              <a:t>Data Properties </a:t>
            </a:r>
            <a:endParaRPr lang="en-US" sz="9600" dirty="0">
              <a:solidFill>
                <a:srgbClr val="141619"/>
              </a:solidFill>
              <a:latin typeface="Sugo Classic" panose="020B0604020202020204" charset="0"/>
              <a:ea typeface="Sugo Classic"/>
              <a:cs typeface="Sugo Classic"/>
              <a:sym typeface="Sugo Classic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567B881-0858-0A61-FFDE-5BA20302D8DE}"/>
              </a:ext>
            </a:extLst>
          </p:cNvPr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24916AA-C0F9-CC53-941C-822EDA7EAFC8}"/>
              </a:ext>
            </a:extLst>
          </p:cNvPr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35814-A2EF-3CF9-1E0E-104B65DBC041}"/>
              </a:ext>
            </a:extLst>
          </p:cNvPr>
          <p:cNvSpPr txBox="1"/>
          <p:nvPr/>
        </p:nvSpPr>
        <p:spPr>
          <a:xfrm>
            <a:off x="1052990" y="3455948"/>
            <a:ext cx="1548241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18138F-8E0F-CF83-DA67-23057D0275D4}"/>
              </a:ext>
            </a:extLst>
          </p:cNvPr>
          <p:cNvSpPr txBox="1"/>
          <p:nvPr/>
        </p:nvSpPr>
        <p:spPr>
          <a:xfrm>
            <a:off x="1052990" y="1925849"/>
            <a:ext cx="14615664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177C7-6FB1-BDBC-0FDC-996D96C32423}"/>
              </a:ext>
            </a:extLst>
          </p:cNvPr>
          <p:cNvSpPr txBox="1"/>
          <p:nvPr/>
        </p:nvSpPr>
        <p:spPr>
          <a:xfrm>
            <a:off x="1447800" y="3905262"/>
            <a:ext cx="988450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courseCode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Represents the unique identifier of a course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courseCredit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Indicates the number of credits for a course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eventDate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Captures the scheduled date of an event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facultyID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Unique identifier for faculty members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studentID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Unique identifier assigned to students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F27C971-8986-F971-BA6C-4B5627EE1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525F24-9BA7-282D-1700-F63A3D8495BB}"/>
              </a:ext>
            </a:extLst>
          </p:cNvPr>
          <p:cNvSpPr txBox="1"/>
          <p:nvPr/>
        </p:nvSpPr>
        <p:spPr>
          <a:xfrm>
            <a:off x="1432560" y="2223855"/>
            <a:ext cx="14989909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properties link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individuals to literal values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such as strings, integers, or dates. They help define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specific attributes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classes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17BA5E-1A52-8BDC-B10E-771EB25A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2309" y="3117102"/>
            <a:ext cx="6400800" cy="415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56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19345" y="1096247"/>
            <a:ext cx="13049309" cy="1744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dirty="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Relation Analysis </a:t>
            </a:r>
          </a:p>
        </p:txBody>
      </p:sp>
      <p:sp>
        <p:nvSpPr>
          <p:cNvPr id="7" name="Freeform 7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393163-A825-759B-D125-16C62E8C5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918" y="3007677"/>
            <a:ext cx="6583681" cy="586751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8277DFE-CBE1-84D5-B7A7-11452758307B}"/>
              </a:ext>
            </a:extLst>
          </p:cNvPr>
          <p:cNvSpPr/>
          <p:nvPr/>
        </p:nvSpPr>
        <p:spPr>
          <a:xfrm>
            <a:off x="9601200" y="4443187"/>
            <a:ext cx="1219200" cy="852713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D026A6-669B-CEF9-701D-8C3A872539DF}"/>
              </a:ext>
            </a:extLst>
          </p:cNvPr>
          <p:cNvSpPr/>
          <p:nvPr/>
        </p:nvSpPr>
        <p:spPr>
          <a:xfrm>
            <a:off x="9601200" y="4554914"/>
            <a:ext cx="1219200" cy="62925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1D65CF-45F0-EF89-CCF0-87292189878C}"/>
              </a:ext>
            </a:extLst>
          </p:cNvPr>
          <p:cNvSpPr txBox="1"/>
          <p:nvPr/>
        </p:nvSpPr>
        <p:spPr>
          <a:xfrm>
            <a:off x="9961185" y="5219700"/>
            <a:ext cx="200221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enrolln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3BE1FF-DA28-1F8F-39E8-2210F5260F1E}"/>
              </a:ext>
            </a:extLst>
          </p:cNvPr>
          <p:cNvSpPr txBox="1"/>
          <p:nvPr/>
        </p:nvSpPr>
        <p:spPr>
          <a:xfrm>
            <a:off x="10061747" y="6712112"/>
            <a:ext cx="20322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assignsExam</a:t>
            </a:r>
            <a:endParaRPr lang="en-US" sz="12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26D26D-0228-1A58-DFCA-ECE85DA7593E}"/>
              </a:ext>
            </a:extLst>
          </p:cNvPr>
          <p:cNvSpPr/>
          <p:nvPr/>
        </p:nvSpPr>
        <p:spPr>
          <a:xfrm>
            <a:off x="9537467" y="6057900"/>
            <a:ext cx="1447800" cy="62741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Faculty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8E177C-8081-890C-D9A6-EB6F52718693}"/>
              </a:ext>
            </a:extLst>
          </p:cNvPr>
          <p:cNvSpPr txBox="1"/>
          <p:nvPr/>
        </p:nvSpPr>
        <p:spPr>
          <a:xfrm>
            <a:off x="9795047" y="6928283"/>
            <a:ext cx="263845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Faculty </a:t>
            </a:r>
            <a:r>
              <a:rPr lang="en-US" sz="1400" dirty="0" err="1"/>
              <a:t>assiagns</a:t>
            </a:r>
            <a:r>
              <a:rPr lang="en-US" sz="1400" dirty="0"/>
              <a:t> examination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25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01906" y="730960"/>
            <a:ext cx="13049309" cy="1744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dirty="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INDIVIDUALS EXAMPLE</a:t>
            </a:r>
          </a:p>
        </p:txBody>
      </p:sp>
      <p:sp>
        <p:nvSpPr>
          <p:cNvPr id="8" name="Freeform 8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70EB81-4E3A-BD21-0038-AA4D04F706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013" y="3895945"/>
            <a:ext cx="6919097" cy="632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59CE9-CB15-3980-3614-E0F47754BEC0}"/>
              </a:ext>
            </a:extLst>
          </p:cNvPr>
          <p:cNvSpPr txBox="1"/>
          <p:nvPr/>
        </p:nvSpPr>
        <p:spPr>
          <a:xfrm>
            <a:off x="2924650" y="2494678"/>
            <a:ext cx="1432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Here we can analyze how this ontology relation works, and the figure indicates the relation between objects and classes.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604</Words>
  <Application>Microsoft Office PowerPoint</Application>
  <PresentationFormat>Custom</PresentationFormat>
  <Paragraphs>81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Sugo Classic</vt:lpstr>
      <vt:lpstr>Calibri</vt:lpstr>
      <vt:lpstr>Arial</vt:lpstr>
      <vt:lpstr>Crimson 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Black Modern Watercolor Presentation</dc:title>
  <dc:creator>Tanjid Masum Emu</dc:creator>
  <cp:lastModifiedBy>Tanjid masum emu</cp:lastModifiedBy>
  <cp:revision>4</cp:revision>
  <dcterms:created xsi:type="dcterms:W3CDTF">2006-08-16T00:00:00Z</dcterms:created>
  <dcterms:modified xsi:type="dcterms:W3CDTF">2025-05-07T10:04:05Z</dcterms:modified>
  <dc:identifier>DAGmak1a80w</dc:identifier>
</cp:coreProperties>
</file>